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Nanum Gothic" panose="020B0600000101010101" charset="-127"/>
      <p:regular r:id="rId37"/>
      <p:bold r:id="rId38"/>
    </p:embeddedFont>
    <p:embeddedFont>
      <p:font typeface="Nanum Myeongjo" panose="020B0600000101010101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E54515-7381-435A-940C-DF9C871C2B85}">
  <a:tblStyle styleId="{DCE54515-7381-435A-940C-DF9C871C2B8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FD7E7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8ECF4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4F81B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4F81B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14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-tree.tistory.com/141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-tree.tistory.com/141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sicstatistics.tistory.com/entry/%EC%99%9C-%ED%8F%89%EA%B7%A0%EC%A0%88%EB%8C%80%ED%8E%B8%EC%B0%A8-%EB%8C%80%EC%8B%A0-%ED%91%9C%EC%A4%80%ED%8E%B8%EC%B0%A8%EB%A5%BC-%EC%93%B8%EA%B9%8C-%EC%99%9C-%EC%A4%91%EC%95%99%EA%B0%92%EC%9D%B4-%EC%95%84%EB%8B%88%EB%9D%BC-%ED%8F%89%EA%B7%A0%EC%9D%B8%EA%B0%8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82dfa8ce9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82dfa8ce9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2dfa8ce9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82dfa8ce9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82dfa8ce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82dfa8ce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82dfa8ce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82dfa8ce9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82dfa8ce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82dfa8ce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82dfa8ce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82dfa8ce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2dfa8ce9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82dfa8ce9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2dfa8ce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2dfa8ce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82dfa8ce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82dfa8ce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82dfa8ce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82dfa8ce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82dfa8ce9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82dfa8ce9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82dfa8ce9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82dfa8ce9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82dfa8ce9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82dfa8ce9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82dfa8ce9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82dfa8ce9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82dfa8ce9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82dfa8ce9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82dfa8ce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82dfa8ce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82dfa8ce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82dfa8ce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2dfa8ce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2dfa8ce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82dfa8ce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82dfa8ce9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https://light-tree.tistory.com/141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82dfa8ce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82dfa8ce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82dfa8ce9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82dfa8ce9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https://light-tree.tistory.com/141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82dfa8ce9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82dfa8ce9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82dfa8ce9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82dfa8ce9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2dfa8ce9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2dfa8ce9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82dfa8ce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82dfa8ce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82dfa8ce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82dfa8ce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82dfa8ce9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82dfa8ce9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82dfa8ce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82dfa8ce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2dfa8c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2dfa8c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basicstatistics.tistory.com/entry/%EC%99%9C-%ED%8F%89%EA%B7%A0%EC%A0%88%EB%8C%80%ED%8E%B8%EC%B0%A8-%EB%8C%80%EC%8B%A0-%ED%91%9C%EC%A4%80%ED%8E%B8%EC%B0%A8%EB%A5%BC-%EC%93%B8%EA%B9%8C-%EC%99%9C-%EC%A4%91%EC%95%99%EA%B0%92%EC%9D%B4-%EC%95%84%EB%8B%88%EB%9D%BC-%ED%8F%89%EA%B7%A0%EC%9D%B8%EA%B0%80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82dfa8ce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82dfa8ce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82dfa8ce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82dfa8ce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82dfa8ce9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82dfa8ce9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82dfa8ce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82dfa8ce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datase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tensorflow.org/api_docs/python/tf/keras/utils/to_categoric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sciencedirect.com/science/article/abs/pii/089360808990020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model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model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api_docs/python/tf/keras/layers/BatchNormalization" TargetMode="External"/><Relationship Id="rId13" Type="http://schemas.openxmlformats.org/officeDocument/2006/relationships/hyperlink" Target="https://www.tensorflow.org/api_docs/python/tf/keras/layers/LSTM" TargetMode="External"/><Relationship Id="rId3" Type="http://schemas.openxmlformats.org/officeDocument/2006/relationships/hyperlink" Target="https://www.tensorflow.org/api_docs/python/tf/keras/layers" TargetMode="External"/><Relationship Id="rId7" Type="http://schemas.openxmlformats.org/officeDocument/2006/relationships/hyperlink" Target="https://www.tensorflow.org/api_docs/python/tf/keras/layers/Dropout" TargetMode="External"/><Relationship Id="rId12" Type="http://schemas.openxmlformats.org/officeDocument/2006/relationships/hyperlink" Target="https://www.tensorflow.org/api_docs/python/tf/keras/layers/SimpleRN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nsorflow.org/api_docs/python/tf/keras/layers/Activation" TargetMode="External"/><Relationship Id="rId11" Type="http://schemas.openxmlformats.org/officeDocument/2006/relationships/hyperlink" Target="https://www.tensorflow.org/api_docs/python/tf/keras/layers/Flatten" TargetMode="External"/><Relationship Id="rId5" Type="http://schemas.openxmlformats.org/officeDocument/2006/relationships/hyperlink" Target="https://www.tensorflow.org/api_docs/python/tf/keras/layers/Dense" TargetMode="External"/><Relationship Id="rId10" Type="http://schemas.openxmlformats.org/officeDocument/2006/relationships/hyperlink" Target="https://www.tensorflow.org/api_docs/python/tf/keras/layers/MaxPool2D" TargetMode="External"/><Relationship Id="rId4" Type="http://schemas.openxmlformats.org/officeDocument/2006/relationships/hyperlink" Target="https://www.tensorflow.org/api_docs/python/tf/keras/layers/InputLayer" TargetMode="External"/><Relationship Id="rId9" Type="http://schemas.openxmlformats.org/officeDocument/2006/relationships/hyperlink" Target="https://www.tensorflow.org/api_docs/python/tf/keras/layers/Conv2D" TargetMode="External"/><Relationship Id="rId14" Type="http://schemas.openxmlformats.org/officeDocument/2006/relationships/hyperlink" Target="https://www.tensorflow.org/api_docs/python/tf/keras/layers/GRU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Model#compi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Model#f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딥러닝 #01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8555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로지스틱회귀와 크로스 엔트로피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r="65550" b="5132"/>
          <a:stretch/>
        </p:blipFill>
        <p:spPr>
          <a:xfrm>
            <a:off x="490250" y="1125450"/>
            <a:ext cx="3150050" cy="25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500" y="1648098"/>
            <a:ext cx="4240126" cy="2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875" y="1142362"/>
            <a:ext cx="1206969" cy="2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1875" y="1955400"/>
            <a:ext cx="1580250" cy="6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1875" y="2659575"/>
            <a:ext cx="4692249" cy="23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8">
            <a:alphaModFix/>
          </a:blip>
          <a:srcRect l="14112" t="34078" r="17413" b="12050"/>
          <a:stretch/>
        </p:blipFill>
        <p:spPr>
          <a:xfrm>
            <a:off x="1344900" y="3769975"/>
            <a:ext cx="2017350" cy="6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9">
            <a:alphaModFix/>
          </a:blip>
          <a:srcRect t="32622" b="19005"/>
          <a:stretch/>
        </p:blipFill>
        <p:spPr>
          <a:xfrm>
            <a:off x="1064550" y="4473850"/>
            <a:ext cx="2362049" cy="3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 descr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601" y="1924276"/>
            <a:ext cx="8248624" cy="2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 descr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2195" y="290103"/>
            <a:ext cx="4272075" cy="1970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" name="Google Shape;137;p23"/>
          <p:cNvSpPr txBox="1"/>
          <p:nvPr/>
        </p:nvSpPr>
        <p:spPr>
          <a:xfrm>
            <a:off x="231775" y="1963275"/>
            <a:ext cx="823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“Money”</a:t>
            </a:r>
            <a:endParaRPr sz="1000" b="1">
              <a:solidFill>
                <a:srgbClr val="990000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231775" y="2384775"/>
            <a:ext cx="823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Domain</a:t>
            </a:r>
            <a:endParaRPr sz="1000" b="1">
              <a:solidFill>
                <a:srgbClr val="990000"/>
              </a:solidFill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31775" y="2862925"/>
            <a:ext cx="823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attach</a:t>
            </a:r>
            <a:endParaRPr sz="1000" b="1">
              <a:solidFill>
                <a:srgbClr val="990000"/>
              </a:solidFill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231775" y="3945225"/>
            <a:ext cx="823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Time</a:t>
            </a:r>
            <a:endParaRPr sz="1000" b="1">
              <a:solidFill>
                <a:srgbClr val="990000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7759400" y="2594675"/>
            <a:ext cx="8238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Spam</a:t>
            </a:r>
            <a:endParaRPr sz="1000" b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81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600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Tensorflow Keras</a:t>
            </a:r>
            <a:endParaRPr sz="3600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Machine Learning Process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데이터를 준비한다.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적절한 모델을 선택한다. (혹은 구성한다.)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모델을 학습시킨다.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학습된 모델을 평가한다.</a:t>
            </a:r>
            <a:endParaRPr sz="1800">
              <a:solidFill>
                <a:srgbClr val="0B539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데이터를 준비한다. (데이터 전처리)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결측치, 이상치 처리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normalization &amp; one-hot encoding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feature extraction &amp; feature engineering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augmentation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tf.keras.datasets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연습용으로 준비되어 있는 데이터셋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shape를 확인해보자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425" y="526350"/>
            <a:ext cx="3826663" cy="40908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5">
            <a:alphaModFix/>
          </a:blip>
          <a:srcRect t="2429"/>
          <a:stretch/>
        </p:blipFill>
        <p:spPr>
          <a:xfrm>
            <a:off x="648650" y="1964675"/>
            <a:ext cx="4116749" cy="26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850" y="1710975"/>
            <a:ext cx="4638324" cy="31268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9" name="Google Shape;169;p28"/>
          <p:cNvSpPr txBox="1">
            <a:spLocks noGrp="1"/>
          </p:cNvSpPr>
          <p:nvPr>
            <p:ph type="title" idx="4294967295"/>
          </p:nvPr>
        </p:nvSpPr>
        <p:spPr>
          <a:xfrm>
            <a:off x="490250" y="450150"/>
            <a:ext cx="6367800" cy="31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normalization &amp; one-hot encoding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수치형 - normalization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minmax normalization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standardization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범주형 - one-hot encoding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solidFill>
                  <a:schemeClr val="hlink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/>
              </a:rPr>
              <a:t>tf.keras.utils.to_categorical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 idx="4294967295"/>
          </p:nvPr>
        </p:nvSpPr>
        <p:spPr>
          <a:xfrm>
            <a:off x="490250" y="450150"/>
            <a:ext cx="6549900" cy="43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shape와 axis 대한 이해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shape - tensor의 모양 확인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axis - shape의 결과의 위치값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reshape - 모양 변경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750" y="574675"/>
            <a:ext cx="4519751" cy="30841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490250" y="429750"/>
            <a:ext cx="77376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TF Keras를 이용한 적절한 모델의 구성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인공신경망은 여러가지 모델 중 하나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모델 구성 방식은 Model, Sequential 두 가지 중 선택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여러가지 신경망 블럭을 이용하여 자유롭게 구성가능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loss(손실 함수) 정의 + optimizer(최적화 방법) 선택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 descr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4950" y="2539275"/>
            <a:ext cx="4822675" cy="23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>
            <a:spLocks noGrp="1"/>
          </p:cNvSpPr>
          <p:nvPr>
            <p:ph type="title" idx="4294967295"/>
          </p:nvPr>
        </p:nvSpPr>
        <p:spPr>
          <a:xfrm>
            <a:off x="491175" y="436050"/>
            <a:ext cx="77376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Neuron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근처 뉴런들에게서 이진 신호를 받고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그 신호들을 잘 조합해서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일정 기준치가 넘으면 흥분을 하고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흥분을 하면 terminal로 신호를 보냄!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1591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오늘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딥러닝의 기본틀과 기본흐름을 이해한다.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기본 키워드들에 익숙해진다.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data shape, weight shape에 대해 이해한다.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rabi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수식, 데이터, 다이어그램, 코드 사이의 표현을 이해한다.</a:t>
            </a:r>
            <a:endParaRPr sz="1800">
              <a:solidFill>
                <a:srgbClr val="0B539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 descr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526" y="1495150"/>
            <a:ext cx="6809099" cy="20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 descr="Shape 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1991" y="3772008"/>
            <a:ext cx="2427782" cy="119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876524" y="1181047"/>
            <a:ext cx="25347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1. 신호들을 잘 받아서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2998878" y="3035919"/>
            <a:ext cx="1623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2. 신호들을 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  잘 조합해서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4248176" y="4307150"/>
            <a:ext cx="31827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" sz="1800" i="0" u="none" strike="noStrike" cap="non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Neuron의 수학적인 모델링!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4666323" y="1610100"/>
            <a:ext cx="24906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3. 일정 기준치를 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  넘는지 확인하고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6357602" y="3343775"/>
            <a:ext cx="25890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4. 넘으면 ouput :1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F3D"/>
              </a:buClr>
              <a:buSzPts val="2000"/>
              <a:buFont typeface="Arial"/>
              <a:buNone/>
            </a:pPr>
            <a:r>
              <a:rPr lang="ko" i="0" u="none" strike="noStrike" cap="none">
                <a:solidFill>
                  <a:srgbClr val="993F3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  안 넘으면 output : 0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 idx="4294967295"/>
          </p:nvPr>
        </p:nvSpPr>
        <p:spPr>
          <a:xfrm>
            <a:off x="491175" y="436050"/>
            <a:ext cx="7737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Perceptron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776" y="1402200"/>
            <a:ext cx="5587099" cy="31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>
            <a:spLocks noGrp="1"/>
          </p:cNvSpPr>
          <p:nvPr>
            <p:ph type="title" idx="4294967295"/>
          </p:nvPr>
        </p:nvSpPr>
        <p:spPr>
          <a:xfrm>
            <a:off x="491175" y="436050"/>
            <a:ext cx="7737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인공신경망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300"/>
              <a:buFont typeface="Arial"/>
              <a:buNone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Perceptron 이 모여 Layer를 이루는 것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491175" y="1752550"/>
            <a:ext cx="2947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X와 Y사이에 특정 함수가 존재 한다면, Multi Layer는 인공신경망이 어떤 함수든 근사(Approximate)할 수 있다.</a:t>
            </a:r>
            <a:endParaRPr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Multilayer feedforward networks are universal approximators ( 1989 )</a:t>
            </a:r>
            <a:endParaRPr sz="1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 descr="and or not gate에 대한 이미지 검색결과"/>
          <p:cNvPicPr preferRelativeResize="0"/>
          <p:nvPr/>
        </p:nvPicPr>
        <p:blipFill rotWithShape="1">
          <a:blip r:embed="rId3">
            <a:alphaModFix/>
          </a:blip>
          <a:srcRect r="26367"/>
          <a:stretch/>
        </p:blipFill>
        <p:spPr>
          <a:xfrm>
            <a:off x="1832400" y="2974100"/>
            <a:ext cx="3863326" cy="195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 descr="and or not gate에 대한 이미지 검색결과"/>
          <p:cNvPicPr preferRelativeResize="0"/>
          <p:nvPr/>
        </p:nvPicPr>
        <p:blipFill rotWithShape="1">
          <a:blip r:embed="rId3">
            <a:alphaModFix/>
          </a:blip>
          <a:srcRect l="73221"/>
          <a:stretch/>
        </p:blipFill>
        <p:spPr>
          <a:xfrm>
            <a:off x="283802" y="2974088"/>
            <a:ext cx="1404922" cy="195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>
            <a:spLocks noGrp="1"/>
          </p:cNvSpPr>
          <p:nvPr>
            <p:ph type="title" idx="4294967295"/>
          </p:nvPr>
        </p:nvSpPr>
        <p:spPr>
          <a:xfrm>
            <a:off x="491175" y="436050"/>
            <a:ext cx="7737600" cy="22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Computer?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컴퓨터는 논리 Gate들의 연결을 통해 구성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Not, And, Or Gate를 쌓아 연산을 만듬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700" y="2545475"/>
            <a:ext cx="2604475" cy="2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5">
            <a:alphaModFix/>
          </a:blip>
          <a:srcRect t="20967"/>
          <a:stretch/>
        </p:blipFill>
        <p:spPr>
          <a:xfrm>
            <a:off x="5695725" y="436062"/>
            <a:ext cx="3120000" cy="14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 idx="4294967295"/>
          </p:nvPr>
        </p:nvSpPr>
        <p:spPr>
          <a:xfrm>
            <a:off x="491175" y="436050"/>
            <a:ext cx="7737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Computer?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Nand Gate를 쌓아 Not, And, Or Gate를 만듬.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Nand만으로 컴퓨터를 완성할 수 있음.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Nand Gate는 Universal Gate라고도 불림.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0" name="Google Shape;220;p35" descr="nand gate에 대한 이미지 검색결과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957" y="1654494"/>
            <a:ext cx="3113194" cy="2337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6819075" y="4039075"/>
            <a:ext cx="1543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990000"/>
                </a:solidFill>
              </a:rPr>
              <a:t>Universal Gate</a:t>
            </a:r>
            <a:endParaRPr b="1">
              <a:solidFill>
                <a:srgbClr val="990000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00" y="2793924"/>
            <a:ext cx="5073900" cy="14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tf.keras.models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모델을 구성하는 방식은 </a:t>
            </a:r>
            <a:r>
              <a:rPr lang="ko" sz="1800" b="1">
                <a:solidFill>
                  <a:srgbClr val="1155CC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1800" b="1">
                <a:solidFill>
                  <a:srgbClr val="1155CC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Sequential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 두 가지.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자유로운 구성을 위해서는 </a:t>
            </a:r>
            <a:r>
              <a:rPr lang="ko" sz="1800" b="1">
                <a:solidFill>
                  <a:srgbClr val="1155CC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 방식이 필요.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24" y="2924975"/>
            <a:ext cx="5011950" cy="203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25" y="1957350"/>
            <a:ext cx="4493125" cy="9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tf.keras.models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모델을 구성하는 방식은 </a:t>
            </a:r>
            <a:r>
              <a:rPr lang="ko" sz="1800" b="1">
                <a:solidFill>
                  <a:srgbClr val="1155CC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1800" b="1">
                <a:solidFill>
                  <a:srgbClr val="1155CC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Sequential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 두 가지.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자유로운 구성을 위해서는 </a:t>
            </a:r>
            <a:r>
              <a:rPr lang="ko" sz="1800" b="1">
                <a:solidFill>
                  <a:srgbClr val="1155CC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 방식이 필요.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75" y="1881150"/>
            <a:ext cx="5275256" cy="30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404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tf.keras.layers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신경망 모델을 구성하는 기본 빌딩 블럭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주요 블럭 종류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tf.keras.layers.InputLayer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tf.keras.layers.Dense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tf.keras.layers.Activation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tf.keras.layers.Dropout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tf.keras.layers.BatchNormalization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tf.keras.layers.Conv2D</a:t>
            </a:r>
            <a:r>
              <a:rPr lang="ko" sz="14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tf.keras.layers.MaxPool2D</a:t>
            </a:r>
            <a:r>
              <a:rPr lang="ko" sz="14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tf.keras.layers.Flatten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Myeongjo"/>
              <a:buChar char="○"/>
            </a:pP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tf.keras.layers.SimpleRNN</a:t>
            </a:r>
            <a:r>
              <a:rPr lang="ko" sz="14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tf.keras.layers.LSTM</a:t>
            </a:r>
            <a:r>
              <a:rPr lang="ko" sz="1400"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ko" sz="1400">
                <a:solidFill>
                  <a:schemeClr val="accent5"/>
                </a:solidFill>
                <a:uFill>
                  <a:noFill/>
                </a:uFill>
                <a:latin typeface="Nanum Myeongjo"/>
                <a:ea typeface="Nanum Myeongjo"/>
                <a:cs typeface="Nanum Myeongjo"/>
                <a:sym typeface="Nanum Myeongjo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tf.keras.layers.GRU</a:t>
            </a:r>
            <a:endParaRPr sz="1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404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Model </a:t>
            </a: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Compile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loss (손실 함수)의 정의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MSE (Mean Square Error)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Cross Entropy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optimizer (최적화 방법) 선택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GD &amp; SGD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Momentum - 이전에 이동한 방향으로 조금 더 가자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Adagrad - 많이 이동한 방향일수록 작게 가자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Adam - Adagrad + Momentum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metrics 구성 - 학습 진행 상황 확인을 위함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525" y="559525"/>
            <a:ext cx="4420651" cy="1955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7376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학습 및 평가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준비한 데이터셋의 분리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training set - 학습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validation set - 검증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test set - 평가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구성한 모델에 데이터를 얼마나 학습할지 결정한다.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epoch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batch size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40400" cy="43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Model </a:t>
            </a:r>
            <a:r>
              <a:rPr lang="ko" sz="2400" u="sng">
                <a:solidFill>
                  <a:schemeClr val="hlink"/>
                </a:solidFill>
                <a:latin typeface="Nanum Myeongjo"/>
                <a:ea typeface="Nanum Myeongjo"/>
                <a:cs typeface="Nanum Myeongjo"/>
                <a:sym typeface="Nanum Myeongjo"/>
                <a:hlinkClick r:id="rId3"/>
              </a:rPr>
              <a:t>Fit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학습을 하는 메소드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주요 파라미터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batch_size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epochs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validation_split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○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shuffle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데이터를 어떻게 사용할지에 대한 고민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125" y="556175"/>
            <a:ext cx="4927025" cy="23173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90550" y="642902"/>
            <a:ext cx="4761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ko" sz="2400" b="1">
                <a:solidFill>
                  <a:srgbClr val="0070C0"/>
                </a:solidFill>
                <a:latin typeface="Nanum Gothic"/>
                <a:ea typeface="Nanum Gothic"/>
                <a:cs typeface="Nanum Gothic"/>
                <a:sym typeface="Nanum Gothic"/>
              </a:rPr>
              <a:t>Y</a:t>
            </a:r>
            <a:r>
              <a:rPr lang="ko" sz="2400" b="1" i="0" u="none" strike="noStrike" cap="none">
                <a:solidFill>
                  <a:srgbClr val="0070C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" sz="2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=  </a:t>
            </a:r>
            <a:r>
              <a:rPr lang="ko" sz="24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" sz="2400" b="1">
                <a:solidFill>
                  <a:srgbClr val="00B050"/>
                </a:solidFill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="1" i="0" u="none" strike="noStrike" cap="none">
                <a:solidFill>
                  <a:srgbClr val="00B05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400" b="1" i="0" u="none" strike="noStrike" cap="non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+ </a:t>
            </a:r>
            <a:r>
              <a:rPr lang="ko" sz="24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b</a:t>
            </a:r>
            <a:endParaRPr sz="2400" b="1" i="0" u="none" strike="noStrike" cap="none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y  =  </a:t>
            </a:r>
            <a:r>
              <a:rPr lang="ko" sz="2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" sz="2400" baseline="-250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aseline="-25000">
                <a:latin typeface="Nanum Gothic"/>
                <a:ea typeface="Nanum Gothic"/>
                <a:cs typeface="Nanum Gothic"/>
                <a:sym typeface="Nanum Gothic"/>
              </a:rPr>
              <a:t>1 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+ </a:t>
            </a:r>
            <a:r>
              <a:rPr lang="ko" sz="2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" sz="2400" baseline="-250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aseline="-250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 +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         ……  + w</a:t>
            </a:r>
            <a:r>
              <a:rPr lang="ko" sz="2400" baseline="-250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aseline="-25000">
                <a:latin typeface="Nanum Gothic"/>
                <a:ea typeface="Nanum Gothic"/>
                <a:cs typeface="Nanum Gothic"/>
                <a:sym typeface="Nanum Gothic"/>
              </a:rPr>
              <a:t>n 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+ b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6" name="Google Shape;66;p15"/>
          <p:cNvGraphicFramePr/>
          <p:nvPr/>
        </p:nvGraphicFramePr>
        <p:xfrm>
          <a:off x="390559" y="2810156"/>
          <a:ext cx="2615100" cy="1874675"/>
        </p:xfrm>
        <a:graphic>
          <a:graphicData uri="http://schemas.openxmlformats.org/drawingml/2006/table">
            <a:tbl>
              <a:tblPr>
                <a:noFill/>
                <a:tableStyleId>{DCE54515-7381-435A-940C-DF9C871C2B85}</a:tableStyleId>
              </a:tblPr>
              <a:tblGrid>
                <a:gridCol w="8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x</a:t>
                      </a: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x</a:t>
                      </a:r>
                      <a:r>
                        <a:rPr lang="ko" sz="14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y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775" y="308025"/>
            <a:ext cx="4686650" cy="25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675" y="3126300"/>
            <a:ext cx="5510775" cy="15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41000" cy="27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compile &amp; fit 예제 #1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종속변수가 수치형 데이터 - 회귀(예측)문제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boston_housing 데이터셋.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975" y="1704725"/>
            <a:ext cx="4834950" cy="28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50" y="3152525"/>
            <a:ext cx="3752000" cy="13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/>
          <p:nvPr/>
        </p:nvSpPr>
        <p:spPr>
          <a:xfrm>
            <a:off x="4712650" y="2432800"/>
            <a:ext cx="2643600" cy="18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2"/>
          <p:cNvSpPr/>
          <p:nvPr/>
        </p:nvSpPr>
        <p:spPr>
          <a:xfrm>
            <a:off x="4712650" y="3772725"/>
            <a:ext cx="2404200" cy="15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2"/>
          <p:cNvSpPr/>
          <p:nvPr/>
        </p:nvSpPr>
        <p:spPr>
          <a:xfrm>
            <a:off x="4712650" y="2614900"/>
            <a:ext cx="3304500" cy="182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2"/>
          <p:cNvSpPr/>
          <p:nvPr/>
        </p:nvSpPr>
        <p:spPr>
          <a:xfrm>
            <a:off x="4712650" y="4135025"/>
            <a:ext cx="3304500" cy="15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/>
          <p:nvPr/>
        </p:nvSpPr>
        <p:spPr>
          <a:xfrm>
            <a:off x="5814175" y="215700"/>
            <a:ext cx="1858200" cy="172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3"/>
          <p:cNvSpPr/>
          <p:nvPr/>
        </p:nvSpPr>
        <p:spPr>
          <a:xfrm>
            <a:off x="948425" y="1936275"/>
            <a:ext cx="446700" cy="45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x1</a:t>
            </a:r>
            <a:endParaRPr sz="600"/>
          </a:p>
        </p:txBody>
      </p:sp>
      <p:sp>
        <p:nvSpPr>
          <p:cNvPr id="275" name="Google Shape;275;p43"/>
          <p:cNvSpPr txBox="1"/>
          <p:nvPr/>
        </p:nvSpPr>
        <p:spPr>
          <a:xfrm>
            <a:off x="1047275" y="3537400"/>
            <a:ext cx="2490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.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.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/>
              <a:t>.</a:t>
            </a:r>
            <a:endParaRPr sz="1000" b="1"/>
          </a:p>
        </p:txBody>
      </p:sp>
      <p:sp>
        <p:nvSpPr>
          <p:cNvPr id="276" name="Google Shape;276;p43"/>
          <p:cNvSpPr/>
          <p:nvPr/>
        </p:nvSpPr>
        <p:spPr>
          <a:xfrm>
            <a:off x="574875" y="402900"/>
            <a:ext cx="1293000" cy="135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input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(506, 13)</a:t>
            </a:r>
            <a:endParaRPr sz="1000"/>
          </a:p>
        </p:txBody>
      </p:sp>
      <p:sp>
        <p:nvSpPr>
          <p:cNvPr id="277" name="Google Shape;277;p43"/>
          <p:cNvSpPr/>
          <p:nvPr/>
        </p:nvSpPr>
        <p:spPr>
          <a:xfrm>
            <a:off x="3877600" y="2290063"/>
            <a:ext cx="335100" cy="28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3"/>
          <p:cNvSpPr/>
          <p:nvPr/>
        </p:nvSpPr>
        <p:spPr>
          <a:xfrm>
            <a:off x="3877600" y="2715763"/>
            <a:ext cx="335100" cy="28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3"/>
          <p:cNvSpPr/>
          <p:nvPr/>
        </p:nvSpPr>
        <p:spPr>
          <a:xfrm>
            <a:off x="3877600" y="3139200"/>
            <a:ext cx="335100" cy="28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3877600" y="4022838"/>
            <a:ext cx="335100" cy="28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3877600" y="3581025"/>
            <a:ext cx="335100" cy="28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3"/>
          <p:cNvSpPr/>
          <p:nvPr/>
        </p:nvSpPr>
        <p:spPr>
          <a:xfrm>
            <a:off x="3518200" y="402900"/>
            <a:ext cx="1053900" cy="135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hidden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5)</a:t>
            </a:r>
            <a:endParaRPr sz="1000"/>
          </a:p>
        </p:txBody>
      </p:sp>
      <p:sp>
        <p:nvSpPr>
          <p:cNvPr id="283" name="Google Shape;283;p43"/>
          <p:cNvSpPr/>
          <p:nvPr/>
        </p:nvSpPr>
        <p:spPr>
          <a:xfrm>
            <a:off x="2166098" y="527850"/>
            <a:ext cx="1053900" cy="1100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weight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(13, 5)</a:t>
            </a:r>
            <a:endParaRPr sz="1000"/>
          </a:p>
        </p:txBody>
      </p:sp>
      <p:sp>
        <p:nvSpPr>
          <p:cNvPr id="284" name="Google Shape;284;p43"/>
          <p:cNvSpPr/>
          <p:nvPr/>
        </p:nvSpPr>
        <p:spPr>
          <a:xfrm>
            <a:off x="6309625" y="3233075"/>
            <a:ext cx="335100" cy="28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3"/>
          <p:cNvSpPr/>
          <p:nvPr/>
        </p:nvSpPr>
        <p:spPr>
          <a:xfrm>
            <a:off x="5950225" y="402900"/>
            <a:ext cx="694500" cy="135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predict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1)</a:t>
            </a:r>
            <a:endParaRPr sz="1000"/>
          </a:p>
        </p:txBody>
      </p:sp>
      <p:sp>
        <p:nvSpPr>
          <p:cNvPr id="286" name="Google Shape;286;p43"/>
          <p:cNvSpPr/>
          <p:nvPr/>
        </p:nvSpPr>
        <p:spPr>
          <a:xfrm>
            <a:off x="4815702" y="633000"/>
            <a:ext cx="852600" cy="890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weight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(5, 1)</a:t>
            </a:r>
            <a:endParaRPr sz="1000"/>
          </a:p>
        </p:txBody>
      </p:sp>
      <p:sp>
        <p:nvSpPr>
          <p:cNvPr id="287" name="Google Shape;287;p43"/>
          <p:cNvSpPr/>
          <p:nvPr/>
        </p:nvSpPr>
        <p:spPr>
          <a:xfrm>
            <a:off x="948425" y="2495737"/>
            <a:ext cx="446700" cy="45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x2</a:t>
            </a:r>
            <a:endParaRPr sz="600"/>
          </a:p>
        </p:txBody>
      </p:sp>
      <p:sp>
        <p:nvSpPr>
          <p:cNvPr id="288" name="Google Shape;288;p43"/>
          <p:cNvSpPr/>
          <p:nvPr/>
        </p:nvSpPr>
        <p:spPr>
          <a:xfrm>
            <a:off x="948425" y="3038375"/>
            <a:ext cx="446700" cy="45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x3</a:t>
            </a:r>
            <a:endParaRPr sz="600"/>
          </a:p>
        </p:txBody>
      </p:sp>
      <p:sp>
        <p:nvSpPr>
          <p:cNvPr id="289" name="Google Shape;289;p43"/>
          <p:cNvSpPr/>
          <p:nvPr/>
        </p:nvSpPr>
        <p:spPr>
          <a:xfrm>
            <a:off x="948425" y="4224825"/>
            <a:ext cx="446700" cy="45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x13</a:t>
            </a:r>
            <a:endParaRPr sz="600"/>
          </a:p>
        </p:txBody>
      </p:sp>
      <p:cxnSp>
        <p:nvCxnSpPr>
          <p:cNvPr id="290" name="Google Shape;290;p43"/>
          <p:cNvCxnSpPr/>
          <p:nvPr/>
        </p:nvCxnSpPr>
        <p:spPr>
          <a:xfrm>
            <a:off x="1571025" y="2165300"/>
            <a:ext cx="2174400" cy="1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43"/>
          <p:cNvCxnSpPr/>
          <p:nvPr/>
        </p:nvCxnSpPr>
        <p:spPr>
          <a:xfrm rot="10800000" flipH="1">
            <a:off x="1571025" y="2395050"/>
            <a:ext cx="2155200" cy="3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43"/>
          <p:cNvCxnSpPr/>
          <p:nvPr/>
        </p:nvCxnSpPr>
        <p:spPr>
          <a:xfrm rot="10800000" flipH="1">
            <a:off x="1599750" y="2462150"/>
            <a:ext cx="2136000" cy="82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43"/>
          <p:cNvCxnSpPr/>
          <p:nvPr/>
        </p:nvCxnSpPr>
        <p:spPr>
          <a:xfrm rot="10800000" flipH="1">
            <a:off x="1571025" y="2567475"/>
            <a:ext cx="2164800" cy="18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4377425" y="2433500"/>
            <a:ext cx="1791000" cy="77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4396600" y="2874100"/>
            <a:ext cx="1752900" cy="41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4396600" y="3285950"/>
            <a:ext cx="1714500" cy="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43"/>
          <p:cNvCxnSpPr/>
          <p:nvPr/>
        </p:nvCxnSpPr>
        <p:spPr>
          <a:xfrm rot="10800000" flipH="1">
            <a:off x="4387000" y="3458350"/>
            <a:ext cx="1743300" cy="2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43"/>
          <p:cNvCxnSpPr/>
          <p:nvPr/>
        </p:nvCxnSpPr>
        <p:spPr>
          <a:xfrm rot="10800000" flipH="1">
            <a:off x="4377425" y="3554025"/>
            <a:ext cx="1800600" cy="5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43"/>
          <p:cNvSpPr/>
          <p:nvPr/>
        </p:nvSpPr>
        <p:spPr>
          <a:xfrm>
            <a:off x="6800875" y="402900"/>
            <a:ext cx="694500" cy="1350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y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1)</a:t>
            </a:r>
            <a:endParaRPr sz="1000"/>
          </a:p>
        </p:txBody>
      </p:sp>
      <p:sp>
        <p:nvSpPr>
          <p:cNvPr id="300" name="Google Shape;300;p43"/>
          <p:cNvSpPr/>
          <p:nvPr/>
        </p:nvSpPr>
        <p:spPr>
          <a:xfrm>
            <a:off x="8158350" y="402900"/>
            <a:ext cx="694500" cy="1350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loss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1)</a:t>
            </a:r>
            <a:endParaRPr sz="1000"/>
          </a:p>
        </p:txBody>
      </p:sp>
      <p:sp>
        <p:nvSpPr>
          <p:cNvPr id="301" name="Google Shape;301;p43"/>
          <p:cNvSpPr/>
          <p:nvPr/>
        </p:nvSpPr>
        <p:spPr>
          <a:xfrm>
            <a:off x="7728650" y="944100"/>
            <a:ext cx="335100" cy="26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350" y="1936273"/>
            <a:ext cx="335100" cy="3530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/>
          <p:nvPr/>
        </p:nvSpPr>
        <p:spPr>
          <a:xfrm>
            <a:off x="6149501" y="2165300"/>
            <a:ext cx="1896600" cy="325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Myeongjo"/>
                <a:ea typeface="Nanum Myeongjo"/>
                <a:cs typeface="Nanum Myeongjo"/>
                <a:sym typeface="Nanum Myeongjo"/>
              </a:rPr>
              <a:t>작아지는 방향으로 weight 조정</a:t>
            </a:r>
            <a:endParaRPr sz="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450" y="3769575"/>
            <a:ext cx="3270401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550" y="4406450"/>
            <a:ext cx="3679200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5550" y="4655950"/>
            <a:ext cx="3679200" cy="1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/>
          <p:nvPr/>
        </p:nvSpPr>
        <p:spPr>
          <a:xfrm>
            <a:off x="507825" y="345450"/>
            <a:ext cx="1417500" cy="18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2126550" y="422075"/>
            <a:ext cx="199200" cy="1331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3"/>
          <p:cNvSpPr/>
          <p:nvPr/>
        </p:nvSpPr>
        <p:spPr>
          <a:xfrm>
            <a:off x="3486650" y="374175"/>
            <a:ext cx="199200" cy="18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/>
          <p:nvPr/>
        </p:nvSpPr>
        <p:spPr>
          <a:xfrm>
            <a:off x="5814175" y="215700"/>
            <a:ext cx="1858200" cy="172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574875" y="402900"/>
            <a:ext cx="1293000" cy="135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input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13)</a:t>
            </a:r>
            <a:endParaRPr sz="1000"/>
          </a:p>
        </p:txBody>
      </p:sp>
      <p:sp>
        <p:nvSpPr>
          <p:cNvPr id="316" name="Google Shape;316;p44"/>
          <p:cNvSpPr/>
          <p:nvPr/>
        </p:nvSpPr>
        <p:spPr>
          <a:xfrm>
            <a:off x="3518200" y="402900"/>
            <a:ext cx="1053900" cy="135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hidden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5)</a:t>
            </a:r>
            <a:endParaRPr sz="1000"/>
          </a:p>
        </p:txBody>
      </p:sp>
      <p:sp>
        <p:nvSpPr>
          <p:cNvPr id="317" name="Google Shape;317;p44"/>
          <p:cNvSpPr/>
          <p:nvPr/>
        </p:nvSpPr>
        <p:spPr>
          <a:xfrm>
            <a:off x="2166098" y="527850"/>
            <a:ext cx="1053900" cy="1100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weight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(13, 5)</a:t>
            </a:r>
            <a:endParaRPr sz="1000"/>
          </a:p>
        </p:txBody>
      </p:sp>
      <p:sp>
        <p:nvSpPr>
          <p:cNvPr id="318" name="Google Shape;318;p44"/>
          <p:cNvSpPr/>
          <p:nvPr/>
        </p:nvSpPr>
        <p:spPr>
          <a:xfrm>
            <a:off x="5950225" y="402900"/>
            <a:ext cx="694500" cy="1350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predict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1)</a:t>
            </a:r>
            <a:endParaRPr sz="1000"/>
          </a:p>
        </p:txBody>
      </p:sp>
      <p:sp>
        <p:nvSpPr>
          <p:cNvPr id="319" name="Google Shape;319;p44"/>
          <p:cNvSpPr/>
          <p:nvPr/>
        </p:nvSpPr>
        <p:spPr>
          <a:xfrm>
            <a:off x="4815702" y="633000"/>
            <a:ext cx="852600" cy="890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weight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(5, 1)</a:t>
            </a:r>
            <a:endParaRPr sz="1000"/>
          </a:p>
        </p:txBody>
      </p:sp>
      <p:sp>
        <p:nvSpPr>
          <p:cNvPr id="320" name="Google Shape;320;p44"/>
          <p:cNvSpPr/>
          <p:nvPr/>
        </p:nvSpPr>
        <p:spPr>
          <a:xfrm>
            <a:off x="6800875" y="402900"/>
            <a:ext cx="694500" cy="13506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y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1)</a:t>
            </a:r>
            <a:endParaRPr sz="1000"/>
          </a:p>
        </p:txBody>
      </p:sp>
      <p:sp>
        <p:nvSpPr>
          <p:cNvPr id="321" name="Google Shape;321;p44"/>
          <p:cNvSpPr/>
          <p:nvPr/>
        </p:nvSpPr>
        <p:spPr>
          <a:xfrm>
            <a:off x="8158350" y="402900"/>
            <a:ext cx="694500" cy="1350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loss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(</a:t>
            </a:r>
            <a:r>
              <a:rPr lang="ko" sz="1000">
                <a:solidFill>
                  <a:schemeClr val="dk1"/>
                </a:solidFill>
              </a:rPr>
              <a:t>506</a:t>
            </a:r>
            <a:r>
              <a:rPr lang="ko" sz="1000"/>
              <a:t>, 1)</a:t>
            </a:r>
            <a:endParaRPr sz="1000"/>
          </a:p>
        </p:txBody>
      </p:sp>
      <p:sp>
        <p:nvSpPr>
          <p:cNvPr id="322" name="Google Shape;322;p44"/>
          <p:cNvSpPr/>
          <p:nvPr/>
        </p:nvSpPr>
        <p:spPr>
          <a:xfrm>
            <a:off x="7728650" y="944100"/>
            <a:ext cx="335100" cy="26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75" y="2069350"/>
            <a:ext cx="3270401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25" y="2069350"/>
            <a:ext cx="3679200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25" y="2318850"/>
            <a:ext cx="3679200" cy="1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/>
          <p:nvPr/>
        </p:nvSpPr>
        <p:spPr>
          <a:xfrm>
            <a:off x="507825" y="345450"/>
            <a:ext cx="1417500" cy="18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2126550" y="422075"/>
            <a:ext cx="199200" cy="1331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3486650" y="374175"/>
            <a:ext cx="199200" cy="18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825" y="2568350"/>
            <a:ext cx="3679200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825" y="2817850"/>
            <a:ext cx="3679200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825" y="3067350"/>
            <a:ext cx="3679200" cy="1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700" y="3566347"/>
            <a:ext cx="3533450" cy="43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2275" y="3564019"/>
            <a:ext cx="3533450" cy="440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compile &amp; fit 예제 #2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종속변수가 10개의 multi class 분류문제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mnist 데이터셋 사용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75" y="2153288"/>
            <a:ext cx="3859824" cy="27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050" y="1473250"/>
            <a:ext cx="4524150" cy="35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/>
          <p:nvPr/>
        </p:nvSpPr>
        <p:spPr>
          <a:xfrm>
            <a:off x="4875750" y="2155725"/>
            <a:ext cx="3945900" cy="15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5"/>
          <p:cNvSpPr/>
          <p:nvPr/>
        </p:nvSpPr>
        <p:spPr>
          <a:xfrm>
            <a:off x="4875875" y="2452650"/>
            <a:ext cx="3170100" cy="460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5"/>
          <p:cNvSpPr/>
          <p:nvPr/>
        </p:nvSpPr>
        <p:spPr>
          <a:xfrm>
            <a:off x="4875750" y="3801475"/>
            <a:ext cx="3687300" cy="153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4875750" y="4233250"/>
            <a:ext cx="3170100" cy="460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/>
        </p:nvSpPr>
        <p:spPr>
          <a:xfrm>
            <a:off x="431325" y="673502"/>
            <a:ext cx="4761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ko" sz="2400" b="1">
                <a:solidFill>
                  <a:srgbClr val="0070C0"/>
                </a:solidFill>
                <a:latin typeface="Nanum Gothic"/>
                <a:ea typeface="Nanum Gothic"/>
                <a:cs typeface="Nanum Gothic"/>
                <a:sym typeface="Nanum Gothic"/>
              </a:rPr>
              <a:t>Y</a:t>
            </a:r>
            <a:r>
              <a:rPr lang="ko" sz="2400" b="1" i="0" u="none" strike="noStrike" cap="none">
                <a:solidFill>
                  <a:srgbClr val="0070C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" sz="24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=  </a:t>
            </a:r>
            <a:r>
              <a:rPr lang="ko" sz="24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" sz="2400" b="1">
                <a:solidFill>
                  <a:srgbClr val="00B050"/>
                </a:solidFill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="1" i="0" u="none" strike="noStrike" cap="none">
                <a:solidFill>
                  <a:srgbClr val="00B05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2400" b="1" i="0" u="none" strike="noStrike" cap="none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+ </a:t>
            </a:r>
            <a:r>
              <a:rPr lang="ko" sz="24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b</a:t>
            </a:r>
            <a:endParaRPr sz="2400" b="1" i="0" u="none" strike="noStrike" cap="none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y  =  </a:t>
            </a:r>
            <a:r>
              <a:rPr lang="ko" sz="2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" sz="2400" baseline="-250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aseline="-25000">
                <a:latin typeface="Nanum Gothic"/>
                <a:ea typeface="Nanum Gothic"/>
                <a:cs typeface="Nanum Gothic"/>
                <a:sym typeface="Nanum Gothic"/>
              </a:rPr>
              <a:t>1 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+ </a:t>
            </a:r>
            <a:r>
              <a:rPr lang="ko" sz="24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</a:t>
            </a:r>
            <a:r>
              <a:rPr lang="ko" sz="2400" baseline="-250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aseline="-250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 +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         ……  + w</a:t>
            </a:r>
            <a:r>
              <a:rPr lang="ko" sz="2400" baseline="-250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x</a:t>
            </a:r>
            <a:r>
              <a:rPr lang="ko" sz="2400" baseline="-25000">
                <a:latin typeface="Nanum Gothic"/>
                <a:ea typeface="Nanum Gothic"/>
                <a:cs typeface="Nanum Gothic"/>
                <a:sym typeface="Nanum Gothic"/>
              </a:rPr>
              <a:t>n </a:t>
            </a:r>
            <a:r>
              <a:rPr lang="ko" sz="2400">
                <a:latin typeface="Nanum Gothic"/>
                <a:ea typeface="Nanum Gothic"/>
                <a:cs typeface="Nanum Gothic"/>
                <a:sym typeface="Nanum Gothic"/>
              </a:rPr>
              <a:t>+ b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50" name="Google Shape;350;p46"/>
          <p:cNvGraphicFramePr/>
          <p:nvPr/>
        </p:nvGraphicFramePr>
        <p:xfrm>
          <a:off x="390559" y="2810156"/>
          <a:ext cx="2615100" cy="1874675"/>
        </p:xfrm>
        <a:graphic>
          <a:graphicData uri="http://schemas.openxmlformats.org/drawingml/2006/table">
            <a:tbl>
              <a:tblPr>
                <a:noFill/>
                <a:tableStyleId>{DCE54515-7381-435A-940C-DF9C871C2B85}</a:tableStyleId>
              </a:tblPr>
              <a:tblGrid>
                <a:gridCol w="8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x</a:t>
                      </a: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x</a:t>
                      </a:r>
                      <a:r>
                        <a:rPr lang="ko" sz="1400" u="none" strike="noStrike" cap="none"/>
                        <a:t>2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y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L="45725" marR="45725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775" y="308025"/>
            <a:ext cx="4686650" cy="25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675" y="3126300"/>
            <a:ext cx="5510775" cy="15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Linear Regression</a:t>
            </a:r>
            <a:endParaRPr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Logistic Regression</a:t>
            </a:r>
            <a:endParaRPr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평균과 분산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평균: 자료의 중심값으로 자료를 대표하는 값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분산: 자료들이 평균을 중심으로 퍼져있는 평균적인 거리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분산 = 편차제곱합의 평균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평균 = 편차제곱합이 최소가 되도록 하는 값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B539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평균과 표준편차는 이상치에 취약하다. </a:t>
            </a:r>
            <a:endParaRPr sz="1800">
              <a:solidFill>
                <a:srgbClr val="0B539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937" y="862475"/>
            <a:ext cx="2954125" cy="7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1781200" y="4035150"/>
            <a:ext cx="71301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“데이터가 정규분포를 따를 때, 최소제곱법이 가장 좋은 추정방법이다.”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가우스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69725" y="412500"/>
            <a:ext cx="5181600" cy="21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선형회귀와 로지스틱회귀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Char char="●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최적의 그래프를 어떻게 찾을까? 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lphaLcPeriod"/>
            </a:pP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그래프와 각 데이터의 </a:t>
            </a:r>
            <a:r>
              <a:rPr lang="ko" sz="1800" b="1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오차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를 구한다.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lphaLcPeriod"/>
            </a:pPr>
            <a:r>
              <a:rPr lang="ko" sz="1800" b="1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오차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를 모두 더한다.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Myeongjo"/>
              <a:buAutoNum type="alphaLcPeriod"/>
            </a:pPr>
            <a:r>
              <a:rPr lang="ko" sz="1800" b="1">
                <a:solidFill>
                  <a:srgbClr val="FF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오차</a:t>
            </a:r>
            <a:r>
              <a:rPr lang="ko" sz="1800">
                <a:latin typeface="Nanum Myeongjo"/>
                <a:ea typeface="Nanum Myeongjo"/>
                <a:cs typeface="Nanum Myeongjo"/>
                <a:sym typeface="Nanum Myeongjo"/>
              </a:rPr>
              <a:t>의 합이 최소가 되게 한다.</a:t>
            </a:r>
            <a:endParaRPr sz="18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6" name="Google Shape;86;p18" descr="Shape 190"/>
          <p:cNvPicPr preferRelativeResize="0"/>
          <p:nvPr/>
        </p:nvPicPr>
        <p:blipFill rotWithShape="1">
          <a:blip r:embed="rId3">
            <a:alphaModFix/>
          </a:blip>
          <a:srcRect l="4294" t="3006" r="48562" b="20500"/>
          <a:stretch/>
        </p:blipFill>
        <p:spPr>
          <a:xfrm>
            <a:off x="1219800" y="2613148"/>
            <a:ext cx="2413109" cy="197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t="7726" b="21195"/>
          <a:stretch/>
        </p:blipFill>
        <p:spPr>
          <a:xfrm>
            <a:off x="5437325" y="2484450"/>
            <a:ext cx="2771500" cy="18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350" y="4616550"/>
            <a:ext cx="2176000" cy="2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7100" y="4595813"/>
            <a:ext cx="2891951" cy="310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4855500" cy="3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선형회귀와 최소제곱추정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1165863"/>
            <a:ext cx="3609425" cy="21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750" y="1057850"/>
            <a:ext cx="2317950" cy="3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750" y="1598975"/>
            <a:ext cx="2637900" cy="6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750" y="620875"/>
            <a:ext cx="1408150" cy="3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550" y="2225475"/>
            <a:ext cx="2223200" cy="5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9900" y="3096950"/>
            <a:ext cx="4448925" cy="19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8925" y="4470600"/>
            <a:ext cx="1620750" cy="4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259850" y="4101300"/>
            <a:ext cx="205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분산의 수식과 비교해보자.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025" y="1772888"/>
            <a:ext cx="6038376" cy="31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descr="Shape 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5600" y="339150"/>
            <a:ext cx="3724275" cy="23033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" name="Google Shape;109;p20"/>
          <p:cNvSpPr txBox="1"/>
          <p:nvPr/>
        </p:nvSpPr>
        <p:spPr>
          <a:xfrm>
            <a:off x="293125" y="2135675"/>
            <a:ext cx="612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Price</a:t>
            </a:r>
            <a:endParaRPr sz="1000" b="1">
              <a:solidFill>
                <a:srgbClr val="990000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105550" y="2642500"/>
            <a:ext cx="9003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90000"/>
                </a:solidFill>
              </a:rPr>
              <a:t>Advertising</a:t>
            </a:r>
            <a:endParaRPr sz="1000" b="1">
              <a:solidFill>
                <a:srgbClr val="990000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110975" y="3600375"/>
            <a:ext cx="10632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85200C"/>
                </a:solidFill>
              </a:rPr>
              <a:t>Quantity Sold</a:t>
            </a:r>
            <a:endParaRPr sz="1000"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148" y="2307326"/>
            <a:ext cx="5347250" cy="22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>
            <a:spLocks noGrp="1"/>
          </p:cNvSpPr>
          <p:nvPr>
            <p:ph type="title" idx="4294967295"/>
          </p:nvPr>
        </p:nvSpPr>
        <p:spPr>
          <a:xfrm>
            <a:off x="490250" y="450150"/>
            <a:ext cx="8005500" cy="21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Nanum Myeongjo"/>
                <a:ea typeface="Nanum Myeongjo"/>
                <a:cs typeface="Nanum Myeongjo"/>
                <a:sym typeface="Nanum Myeongjo"/>
              </a:rPr>
              <a:t>선형회귀와 최소제곱합</a:t>
            </a:r>
            <a:endParaRPr sz="24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B45F0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SST: Y의 평균값으로 설명할 수 없는 분산</a:t>
            </a:r>
            <a:endParaRPr sz="1800">
              <a:solidFill>
                <a:srgbClr val="B45F06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0B539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SSR: SST 중 선형회귀식을 통해 얼마나 설명해낸 분산 </a:t>
            </a:r>
            <a:endParaRPr sz="1800">
              <a:solidFill>
                <a:srgbClr val="0B5394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Nanum Myeongjo"/>
              <a:buChar char="●"/>
            </a:pPr>
            <a:r>
              <a:rPr lang="ko" sz="1800">
                <a:solidFill>
                  <a:srgbClr val="3876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SSE: 선형회귀식이 설명할 수 없는 분산</a:t>
            </a:r>
            <a:endParaRPr sz="1800">
              <a:solidFill>
                <a:srgbClr val="38761D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00" y="2422925"/>
            <a:ext cx="2991018" cy="22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1049</Words>
  <Application>Microsoft Office PowerPoint</Application>
  <PresentationFormat>화면 슬라이드 쇼(16:9)</PresentationFormat>
  <Paragraphs>216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Arial</vt:lpstr>
      <vt:lpstr>Nanum Myeongjo</vt:lpstr>
      <vt:lpstr>Nanum Gothic</vt:lpstr>
      <vt:lpstr>Simple Light</vt:lpstr>
      <vt:lpstr>딥러닝 #01</vt:lpstr>
      <vt:lpstr>오늘  딥러닝의 기본틀과 기본흐름을 이해한다.  기본 키워드들에 익숙해진다. data shape, weight shape에 대해 이해한다. 수식, 데이터, 다이어그램, 코드 사이의 표현을 이해한다.</vt:lpstr>
      <vt:lpstr>PowerPoint 프레젠테이션</vt:lpstr>
      <vt:lpstr>Linear Regression Logistic Regression</vt:lpstr>
      <vt:lpstr>평균과 분산   평균: 자료의 중심값으로 자료를 대표하는 값 분산: 자료들이 평균을 중심으로 퍼져있는 평균적인 거리 분산 = 편차제곱합의 평균 평균 = 편차제곱합이 최소가 되도록 하는 값 평균과 표준편차는 이상치에 취약하다. </vt:lpstr>
      <vt:lpstr>선형회귀와 로지스틱회귀 최적의 그래프를 어떻게 찾을까?  그래프와 각 데이터의 오차를 구한다. 오차를 모두 더한다. 오차의 합이 최소가 되게 한다. </vt:lpstr>
      <vt:lpstr>선형회귀와 최소제곱추정</vt:lpstr>
      <vt:lpstr>PowerPoint 프레젠테이션</vt:lpstr>
      <vt:lpstr>선형회귀와 최소제곱합 SST: Y의 평균값으로 설명할 수 없는 분산 SSR: SST 중 선형회귀식을 통해 얼마나 설명해낸 분산  SSE: 선형회귀식이 설명할 수 없는 분산</vt:lpstr>
      <vt:lpstr>로지스틱회귀와 크로스 엔트로피</vt:lpstr>
      <vt:lpstr>PowerPoint 프레젠테이션</vt:lpstr>
      <vt:lpstr>Tensorflow Keras</vt:lpstr>
      <vt:lpstr>Machine Learning Process 데이터를 준비한다. 적절한 모델을 선택한다. (혹은 구성한다.) 모델을 학습시킨다. 학습된 모델을 평가한다.</vt:lpstr>
      <vt:lpstr>데이터를 준비한다. (데이터 전처리) 결측치, 이상치 처리 normalization &amp; one-hot encoding feature extraction &amp; feature engineering augmentation</vt:lpstr>
      <vt:lpstr>tf.keras.datasets 연습용으로 준비되어 있는 데이터셋 shape를 확인해보자</vt:lpstr>
      <vt:lpstr>normalization &amp; one-hot encoding 수치형 - normalization minmax normalization standardization 범주형 - one-hot encoding tf.keras.utils.to_categorical</vt:lpstr>
      <vt:lpstr>shape와 axis 대한 이해 shape - tensor의 모양 확인 axis - shape의 결과의 위치값 reshape - 모양 변경</vt:lpstr>
      <vt:lpstr>TF Keras를 이용한 적절한 모델의 구성 인공신경망은 여러가지 모델 중 하나 모델 구성 방식은 Model, Sequential 두 가지 중 선택 여러가지 신경망 블럭을 이용하여 자유롭게 구성가능 loss(손실 함수) 정의 + optimizer(최적화 방법) 선택</vt:lpstr>
      <vt:lpstr>Neuron 근처 뉴런들에게서 이진 신호를 받고 그 신호들을 잘 조합해서 일정 기준치가 넘으면 흥분을 하고 흥분을 하면 terminal로 신호를 보냄!</vt:lpstr>
      <vt:lpstr>Perceptron</vt:lpstr>
      <vt:lpstr>인공신경망 Perceptron 이 모여 Layer를 이루는 것</vt:lpstr>
      <vt:lpstr>Computer? 컴퓨터는 논리 Gate들의 연결을 통해 구성 Not, And, Or Gate를 쌓아 연산을 만듬</vt:lpstr>
      <vt:lpstr>Computer? Nand Gate를 쌓아 Not, And, Or Gate를 만듬. Nand만으로 컴퓨터를 완성할 수 있음. Nand Gate는 Universal Gate라고도 불림.</vt:lpstr>
      <vt:lpstr>tf.keras.models 모델을 구성하는 방식은 Model, Sequential 두 가지. 자유로운 구성을 위해서는 Model 방식이 필요.</vt:lpstr>
      <vt:lpstr>tf.keras.models 모델을 구성하는 방식은 Model, Sequential 두 가지. 자유로운 구성을 위해서는 Model 방식이 필요.</vt:lpstr>
      <vt:lpstr>tf.keras.layers 신경망 모델을 구성하는 기본 빌딩 블럭 주요 블럭 종류 tf.keras.layers.InputLayer tf.keras.layers.Dense tf.keras.layers.Activation tf.keras.layers.Dropout tf.keras.layers.BatchNormalization tf.keras.layers.Conv2D, tf.keras.layers.MaxPool2D, tf.keras.layers.Flatten tf.keras.layers.SimpleRNN, tf.keras.layers.LSTM, tf.keras.layers.GRU</vt:lpstr>
      <vt:lpstr>Model Compile loss (손실 함수)의 정의 MSE (Mean Square Error) Cross Entropy optimizer (최적화 방법) 선택 GD &amp; SGD Momentum - 이전에 이동한 방향으로 조금 더 가자 Adagrad - 많이 이동한 방향일수록 작게 가자 Adam - Adagrad + Momentum metrics 구성 - 학습 진행 상황 확인을 위함</vt:lpstr>
      <vt:lpstr>학습 및 평가 준비한 데이터셋의 분리 training set - 학습 validation set - 검증 test set - 평가 구성한 모델에 데이터를 얼마나 학습할지 결정한다.  epoch batch size</vt:lpstr>
      <vt:lpstr>Model Fit 학습을 하는 메소드 주요 파라미터 batch_size epochs validation_split shuffle 데이터를 어떻게 사용할지에 대한 고민</vt:lpstr>
      <vt:lpstr>compile &amp; fit 예제 #1 종속변수가 수치형 데이터 - 회귀(예측)문제 boston_housing 데이터셋.</vt:lpstr>
      <vt:lpstr>PowerPoint 프레젠테이션</vt:lpstr>
      <vt:lpstr>PowerPoint 프레젠테이션</vt:lpstr>
      <vt:lpstr>compile &amp; fit 예제 #2 종속변수가 10개의 multi class 분류문제  mnist 데이터셋 사용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#01</dc:title>
  <dc:creator>정상철</dc:creator>
  <cp:lastModifiedBy>정 상철</cp:lastModifiedBy>
  <cp:revision>2</cp:revision>
  <dcterms:modified xsi:type="dcterms:W3CDTF">2021-08-26T02:35:23Z</dcterms:modified>
</cp:coreProperties>
</file>